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8" r:id="rId2"/>
    <p:sldId id="256" r:id="rId3"/>
    <p:sldId id="291" r:id="rId4"/>
    <p:sldId id="310" r:id="rId5"/>
    <p:sldId id="267" r:id="rId6"/>
    <p:sldId id="257" r:id="rId7"/>
    <p:sldId id="288" r:id="rId8"/>
    <p:sldId id="302" r:id="rId9"/>
    <p:sldId id="292" r:id="rId10"/>
    <p:sldId id="293" r:id="rId11"/>
    <p:sldId id="294" r:id="rId12"/>
    <p:sldId id="296" r:id="rId13"/>
    <p:sldId id="298" r:id="rId14"/>
    <p:sldId id="269" r:id="rId15"/>
    <p:sldId id="303" r:id="rId16"/>
    <p:sldId id="305" r:id="rId17"/>
    <p:sldId id="304" r:id="rId18"/>
    <p:sldId id="306" r:id="rId19"/>
    <p:sldId id="307" r:id="rId20"/>
    <p:sldId id="308" r:id="rId21"/>
    <p:sldId id="309" r:id="rId22"/>
    <p:sldId id="262" r:id="rId23"/>
    <p:sldId id="311" r:id="rId24"/>
    <p:sldId id="301" r:id="rId25"/>
    <p:sldId id="277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shak Rezvani" initials="AR" lastIdx="1" clrIdx="0">
    <p:extLst>
      <p:ext uri="{19B8F6BF-5375-455C-9EA6-DF929625EA0E}">
        <p15:presenceInfo xmlns:p15="http://schemas.microsoft.com/office/powerpoint/2012/main" userId="cbedacdc1d13ddd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67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5" autoAdjust="0"/>
    <p:restoredTop sz="94660"/>
  </p:normalViewPr>
  <p:slideViewPr>
    <p:cSldViewPr snapToGrid="0">
      <p:cViewPr varScale="1">
        <p:scale>
          <a:sx n="71" d="100"/>
          <a:sy n="71" d="100"/>
        </p:scale>
        <p:origin x="48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2.png>
</file>

<file path=ppt/media/image21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645FD-8096-4451-9422-3BDE63ADE541}" type="datetimeFigureOut">
              <a:rPr lang="en-US" smtClean="0"/>
              <a:t>4/10/2023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CAC68E-F379-4E72-AC22-273B53C28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85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E24E-8C3E-4258-BAAA-CDD16BF483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21D603-73B8-4D09-A378-76A0B6DC4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01E9C-26FC-4999-B381-E29216E98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B9900-4E0D-430A-89A7-CE02E658075E}" type="datetime1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E9AF2-024C-48C8-A36D-C631C123C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D5BF0-CAA1-44B4-9E68-4525BA108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38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8543-BF11-4E7D-BC05-D6217B72C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F2F16-1549-41E8-A613-99D9A80346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BC350-090C-4BF2-900B-57EC53816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92ED9D-8598-4C64-ADC6-4BE857BF8818}" type="datetime1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82096-FF53-4628-8A00-71C40E31C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CCDBE-190D-4172-89AD-183C0C931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51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0B54B7-F942-4DB7-9E10-B4D776C23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01AA77-82E1-41C2-AA8B-89298264F7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F3052-6FE2-47F5-8FD8-D68750BE6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601FA-88F1-41D7-BB98-0EE8187D4834}" type="datetime1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9CB1C-DA63-49A4-9E87-24B52743F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75741-E7AA-459A-9FB6-E68A024FA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640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Completely 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6010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59605-799D-47C1-A93C-850E015BF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3B110-BE59-4D1C-894E-81D27B480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47879-4191-43B7-8108-158120BE8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74D66-F86F-4497-A934-6E16E5CBC17F}" type="datetime1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531B99-433C-4287-9F73-A1FDA233C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4A022-D969-40B6-BBA8-C771D7A7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12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5256-CB1A-4DC9-8661-10BD2BAFE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411A1-E4BC-4D2D-BE4A-531E78471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64743-9A02-46C4-ADE0-30C53ECA5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026F0-5904-4DF4-906C-E743668868C8}" type="datetime1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B3CB5-1187-4B9F-8B98-46785AA73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28056-2702-4BB8-B216-D19014511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6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4231A-7C26-4CFA-9ED0-08FC9D483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78062-41CC-47B5-BC79-6EF44D3805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E6788-8FFE-4F35-A550-4E6D7BEB0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9511AF-F300-4D8E-8103-A5D3B800C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4B5F3-6D85-45CA-8F78-4A94549D9751}" type="datetime1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E49CC9-D801-42D1-BE7E-53595A065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19E6F-08C1-4328-AFCF-E586BABD2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380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DB7E2-BFB1-4C4E-8582-8B4871403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4071C-D382-4116-AE82-09B80D1C3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BE2B6-1E69-4E05-93A2-DA6BC87B8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AD216D-7B56-4B9F-9F8E-20A78EE9FC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AB63AE-75B2-4818-966A-4F20215042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C2611E-5158-45FE-A90C-E09BE75D8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67B62-7EA4-4D94-8B6E-7F43235A5754}" type="datetime1">
              <a:rPr lang="en-US" smtClean="0"/>
              <a:t>4/10/2023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36CF5F-668B-4B24-BD4A-F26DC87A1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CFF0C7-7902-4881-A5A5-3515FC3F2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8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BDDA9-972A-4E62-BF70-84A174D7A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B16A72-8810-4D88-A6F4-70AAF208B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BC90D-9609-446F-AE36-F8161C4F2558}" type="datetime1">
              <a:rPr lang="en-US" smtClean="0"/>
              <a:t>4/10/2023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9A680A-2985-44D0-AD46-3778D7CA5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988283-9BC8-42D6-AFA9-39BDC2324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90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8A63C1-DC47-4383-AAF8-4624426B9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04A9F-2268-476D-9459-5B6097CDE12A}" type="datetime1">
              <a:rPr lang="en-US" smtClean="0"/>
              <a:t>4/10/2023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A0B13B-B3CE-448C-ABBC-C0D60B304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B3737D-FF46-4E13-873E-0AD24E7C1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140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C3E30-9B77-43F6-AADF-4C11B48D8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EDAC1-ECCD-480A-A4AF-ED58DD87D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18A02-DAF7-418E-8395-C62DEC7462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1BDD7-B649-4C94-A73C-E5B7C2FD3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D474C-7187-4369-89B3-38C318FCBA47}" type="datetime1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9F270E-353B-40CE-B485-63934CB64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1436E0-9113-48DA-B284-0209E8F21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363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511B7-78D8-40A9-9070-8AAE7D235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C59E69-6BC2-4FF5-A86D-30F31230C6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61F46F-759B-4566-81E2-F3BDB70E9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E16371-C1F1-4C82-B410-797CFBB69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D62E1-C6F2-49F1-B153-5616BAD6E445}" type="datetime1">
              <a:rPr lang="en-US" smtClean="0"/>
              <a:t>4/10/2023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4822D-BC07-499B-999B-DB4D5F8AD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3538D4-602E-4719-BB6E-F74CDB3C4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39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6D8FDB-B0CE-40E1-A8E5-8310E70A4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BF4CC0-1268-43AA-89DE-6BF8E6092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37414-C4F8-4490-B166-D884F32B6E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ABCAC-15FC-40FF-BC24-78A1D68E3517}" type="datetime1">
              <a:rPr lang="en-US" smtClean="0"/>
              <a:t>4/10/2023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C16A6-6039-4DD0-96EC-ADCAACDB47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838A42-3F4C-4CFA-BCAD-DDC5762362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180640-C14E-45D9-9DB0-B0DE124257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9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subTitle" idx="4294967295"/>
          </p:nvPr>
        </p:nvSpPr>
        <p:spPr>
          <a:xfrm>
            <a:off x="3162000" y="2791700"/>
            <a:ext cx="6695200" cy="10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800"/>
              </a:spcBef>
              <a:buNone/>
            </a:pPr>
            <a:r>
              <a:rPr lang="en" sz="4800" b="1" i="1" dirty="0">
                <a:latin typeface="Lora"/>
                <a:ea typeface="Lora"/>
                <a:cs typeface="Lora"/>
                <a:sym typeface="Lora"/>
              </a:rPr>
              <a:t>I am Arshak Rezvani </a:t>
            </a:r>
          </a:p>
          <a:p>
            <a:pPr marL="0" indent="0">
              <a:spcBef>
                <a:spcPts val="800"/>
              </a:spcBef>
              <a:buClr>
                <a:schemeClr val="dk1"/>
              </a:buClr>
              <a:buSzPts val="1100"/>
              <a:buNone/>
            </a:pPr>
            <a:r>
              <a:rPr lang="en" sz="2400" dirty="0">
                <a:solidFill>
                  <a:schemeClr val="dk1"/>
                </a:solidFill>
              </a:rPr>
              <a:t>You can find me at @ArshakRz</a:t>
            </a:r>
            <a:endParaRPr b="1" dirty="0"/>
          </a:p>
        </p:txBody>
      </p:sp>
      <p:cxnSp>
        <p:nvCxnSpPr>
          <p:cNvPr id="101" name="Google Shape;101;p14"/>
          <p:cNvCxnSpPr/>
          <p:nvPr/>
        </p:nvCxnSpPr>
        <p:spPr>
          <a:xfrm>
            <a:off x="8600" y="1905000"/>
            <a:ext cx="3196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" name="Google Shape;102;p14"/>
          <p:cNvPicPr preferRelativeResize="0"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63" t="15870" r="29854" b="50768"/>
          <a:stretch/>
        </p:blipFill>
        <p:spPr>
          <a:xfrm>
            <a:off x="1163288" y="1088733"/>
            <a:ext cx="1511600" cy="1511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ctrTitle" idx="4294967295"/>
          </p:nvPr>
        </p:nvSpPr>
        <p:spPr>
          <a:xfrm>
            <a:off x="3162167" y="1088733"/>
            <a:ext cx="6544000" cy="154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8000" dirty="0"/>
              <a:t>Hello!</a:t>
            </a:r>
            <a:endParaRPr sz="8000" dirty="0"/>
          </a:p>
        </p:txBody>
      </p:sp>
      <p:cxnSp>
        <p:nvCxnSpPr>
          <p:cNvPr id="104" name="Google Shape;104;p14"/>
          <p:cNvCxnSpPr/>
          <p:nvPr/>
        </p:nvCxnSpPr>
        <p:spPr>
          <a:xfrm>
            <a:off x="6317867" y="1905000"/>
            <a:ext cx="5874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EA843-03C7-49E8-A113-1C12B2ABE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556"/>
            <a:ext cx="10515600" cy="575397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Smoothness On a Graph Definition [4]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27E65C-C425-464F-9645-A4B6FBB68B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>
                    <a:cs typeface="B Nazanin" panose="00000400000000000000" pitchFamily="2" charset="-78"/>
                  </a:rPr>
                  <a:t>How to quantify how smooth a set of vectors are </a:t>
                </a:r>
                <a:r>
                  <a:rPr lang="en-US" dirty="0"/>
                  <a:t>on a given weighted undirected graph?</a:t>
                </a:r>
              </a:p>
              <a:p>
                <a:r>
                  <a:rPr lang="en-US" dirty="0">
                    <a:cs typeface="B Nazanin" panose="00000400000000000000" pitchFamily="2" charset="-78"/>
                  </a:rPr>
                  <a:t>Vectors: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, …,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B Nazanin" panose="00000400000000000000" pitchFamily="2" charset="-78"/>
                      </a:rPr>
                      <m:t>∈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B Nazanin" panose="00000400000000000000" pitchFamily="2" charset="-78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B Nazanin" panose="00000400000000000000" pitchFamily="2" charset="-78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B Nazanin" panose="00000400000000000000" pitchFamily="2" charset="-78"/>
                  </a:rPr>
                  <a:t>so we have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B Nazanin" panose="00000400000000000000" pitchFamily="2" charset="-78"/>
                      </a:rPr>
                      <m:t>X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B Nazanin" panose="00000400000000000000" pitchFamily="2" charset="-78"/>
                      </a:rPr>
                      <m:t>∈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B Nazanin" panose="00000400000000000000" pitchFamily="2" charset="-78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B Nazanin" panose="00000400000000000000" pitchFamily="2" charset="-78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B Nazanin" panose="00000400000000000000" pitchFamily="2" charset="-78"/>
                          </a:rPr>
                          <m:t>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B Nazanin" panose="00000400000000000000" pitchFamily="2" charset="-78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B Nazanin" panose="00000400000000000000" pitchFamily="2" charset="-78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, …, 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𝑚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B Nazanin" panose="00000400000000000000" pitchFamily="2" charset="-78"/>
                          </a:rPr>
                          <m:t>𝑇</m:t>
                        </m:r>
                      </m:sup>
                    </m:sSup>
                  </m:oMath>
                </a14:m>
                <a:endParaRPr lang="en-US" b="0" dirty="0">
                  <a:ea typeface="Cambria Math" panose="02040503050406030204" pitchFamily="18" charset="0"/>
                  <a:cs typeface="B Nazanin" panose="00000400000000000000" pitchFamily="2" charset="-78"/>
                </a:endParaRPr>
              </a:p>
              <a:p>
                <a:r>
                  <a:rPr lang="en-US" dirty="0">
                    <a:cs typeface="B Nazanin" panose="00000400000000000000" pitchFamily="2" charset="-78"/>
                  </a:rPr>
                  <a:t>Smoothness on the Graph:</a:t>
                </a:r>
              </a:p>
              <a:p>
                <a:pPr marL="0" indent="0">
                  <a:buNone/>
                </a:pPr>
                <a:r>
                  <a:rPr lang="en-US" dirty="0">
                    <a:cs typeface="B Nazanin" panose="00000400000000000000" pitchFamily="2" charset="-78"/>
                  </a:rPr>
                  <a:t>		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2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𝑗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𝑖𝑗</m:t>
                            </m:r>
                          </m:sub>
                        </m:sSub>
                      </m:e>
                    </m:nary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𝑡𝑟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(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𝑋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𝐿𝑋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)</m:t>
                    </m:r>
                  </m:oMath>
                </a14:m>
                <a:endParaRPr lang="en-US" dirty="0">
                  <a:cs typeface="B Nazanin" panose="00000400000000000000" pitchFamily="2" charset="-78"/>
                </a:endParaRPr>
              </a:p>
              <a:p>
                <a:r>
                  <a:rPr lang="en-US" dirty="0">
                    <a:cs typeface="B Nazanin" panose="00000400000000000000" pitchFamily="2" charset="-78"/>
                  </a:rPr>
                  <a:t>The Optimization Problem:</a:t>
                </a:r>
              </a:p>
              <a:p>
                <a:pPr marL="457200" lvl="1" indent="0">
                  <a:buNone/>
                </a:pPr>
                <a:r>
                  <a:rPr lang="en-US" dirty="0">
                    <a:cs typeface="B Nazanin" panose="00000400000000000000" pitchFamily="2" charset="-78"/>
                  </a:rPr>
                  <a:t>			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320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320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3200" b="0" i="0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min</m:t>
                            </m:r>
                          </m:e>
                          <m:lim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𝐿</m:t>
                            </m:r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∈</m:t>
                            </m:r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ℒ</m:t>
                            </m:r>
                          </m:lim>
                        </m:limLow>
                      </m:fName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𝑡𝑟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(</m:t>
                        </m:r>
                      </m:e>
                    </m:func>
                    <m:sSup>
                      <m:sSupPr>
                        <m:ctrlPr>
                          <a:rPr lang="en-US" sz="320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X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sz="3200" b="0" i="0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T</m:t>
                        </m:r>
                      </m:sup>
                    </m:sSup>
                    <m:r>
                      <m:rPr>
                        <m:sty m:val="p"/>
                      </m:rPr>
                      <a:rPr lang="en-US" sz="3200" b="0" i="0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LX</m:t>
                    </m:r>
                    <m:r>
                      <a:rPr lang="en-US" sz="3200" b="0" i="0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)+</m:t>
                    </m:r>
                    <m:r>
                      <m:rPr>
                        <m:sty m:val="p"/>
                      </m:rPr>
                      <a:rPr lang="en-US" sz="3200" b="0" i="0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f</m:t>
                    </m:r>
                    <m:r>
                      <a:rPr lang="en-US" sz="3200" b="0" i="0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(</m:t>
                    </m:r>
                    <m:r>
                      <m:rPr>
                        <m:sty m:val="p"/>
                      </m:rPr>
                      <a:rPr lang="en-US" sz="3200" b="0" i="0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L</m:t>
                    </m:r>
                    <m:r>
                      <a:rPr lang="en-US" sz="3200" b="0" i="0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)</m:t>
                    </m:r>
                  </m:oMath>
                </a14:m>
                <a:endParaRPr lang="en-US" dirty="0">
                  <a:cs typeface="B Nazanin" panose="00000400000000000000" pitchFamily="2" charset="-78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27E65C-C425-464F-9645-A4B6FBB68B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 r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63256C4F-9508-4A05-99B2-74552DC9D5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870FE-DA8E-424E-9665-3070B43B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9125" y="6294642"/>
            <a:ext cx="2743200" cy="365125"/>
          </a:xfrm>
        </p:spPr>
        <p:txBody>
          <a:bodyPr/>
          <a:lstStyle/>
          <a:p>
            <a:fld id="{20180640-C14E-45D9-9DB0-B0DE124257E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481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EA843-03C7-49E8-A113-1C12B2ABE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556"/>
            <a:ext cx="10515600" cy="575397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Pairwise Distance Matrix [4]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27E65C-C425-464F-9645-A4B6FBB68B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>
                    <a:cs typeface="B Nazanin" panose="00000400000000000000" pitchFamily="2" charset="-78"/>
                  </a:rPr>
                  <a:t>Definition: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𝑍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𝑖𝑗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B Nazanin" panose="00000400000000000000" pitchFamily="2" charset="-78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cs typeface="B Nazanin" panose="00000400000000000000" pitchFamily="2" charset="-78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cs typeface="B Nazanin" panose="00000400000000000000" pitchFamily="2" charset="-78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cs typeface="B Nazanin" panose="00000400000000000000" pitchFamily="2" charset="-78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B Nazanin" panose="00000400000000000000" pitchFamily="2" charset="-78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cs typeface="B Nazanin" panose="00000400000000000000" pitchFamily="2" charset="-78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cs typeface="B Nazanin" panose="00000400000000000000" pitchFamily="2" charset="-78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cs typeface="B Nazanin" panose="00000400000000000000" pitchFamily="2" charset="-78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B Nazanin" panose="00000400000000000000" pitchFamily="2" charset="-78"/>
                </a:endParaRPr>
              </a:p>
              <a:p>
                <a:r>
                  <a:rPr lang="en-US" dirty="0">
                    <a:cs typeface="B Nazanin" panose="00000400000000000000" pitchFamily="2" charset="-78"/>
                  </a:rPr>
                  <a:t>Some math:</a:t>
                </a:r>
              </a:p>
              <a:p>
                <a:pPr marL="0" indent="0" algn="ctr">
                  <a:buNone/>
                </a:pPr>
                <a:r>
                  <a:rPr lang="en-US" b="0" dirty="0">
                    <a:cs typeface="B Nazanin" panose="00000400000000000000" pitchFamily="2" charset="-78"/>
                  </a:rPr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𝑡𝑟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𝑋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𝐿𝑋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2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𝑡𝑟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𝑊𝑍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b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𝑊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∘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𝑍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1,1</m:t>
                        </m:r>
                      </m:sub>
                    </m:sSub>
                  </m:oMath>
                </a14:m>
                <a:endParaRPr lang="en-US" dirty="0">
                  <a:cs typeface="B Nazanin" panose="00000400000000000000" pitchFamily="2" charset="-78"/>
                </a:endParaRPr>
              </a:p>
              <a:p>
                <a:r>
                  <a:rPr lang="en-US" dirty="0"/>
                  <a:t>The smoothness term is a weighted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dirty="0"/>
                  <a:t>-1 norm of W, encoding weighted sparsity.</a:t>
                </a:r>
                <a:endParaRPr lang="en-US" dirty="0">
                  <a:cs typeface="B Nazanin" panose="00000400000000000000" pitchFamily="2" charset="-78"/>
                </a:endParaRPr>
              </a:p>
              <a:p>
                <a:endParaRPr lang="en-US" dirty="0">
                  <a:cs typeface="B Nazanin" panose="00000400000000000000" pitchFamily="2" charset="-78"/>
                </a:endParaRPr>
              </a:p>
              <a:p>
                <a:pPr marL="0" indent="0">
                  <a:buNone/>
                </a:pPr>
                <a:endParaRPr lang="en-US" dirty="0">
                  <a:cs typeface="B Nazanin" panose="00000400000000000000" pitchFamily="2" charset="-78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27E65C-C425-464F-9645-A4B6FBB68B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63256C4F-9508-4A05-99B2-74552DC9D5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870FE-DA8E-424E-9665-3070B43B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9125" y="6294642"/>
            <a:ext cx="2743200" cy="365125"/>
          </a:xfrm>
        </p:spPr>
        <p:txBody>
          <a:bodyPr/>
          <a:lstStyle/>
          <a:p>
            <a:fld id="{20180640-C14E-45D9-9DB0-B0DE124257E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57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EA843-03C7-49E8-A113-1C12B2ABE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556"/>
            <a:ext cx="10515600" cy="575397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Other Constraint [4]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27E65C-C425-464F-9645-A4B6FBB68B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Make sure that each node has at least one edge with another node</a:t>
                </a:r>
              </a:p>
              <a:p>
                <a:r>
                  <a:rPr lang="en-US" dirty="0"/>
                  <a:t>And control sparsity </a:t>
                </a:r>
              </a:p>
              <a:p>
                <a:r>
                  <a:rPr lang="en-US" dirty="0"/>
                  <a:t>New Optimization Problem:</a:t>
                </a:r>
              </a:p>
              <a:p>
                <a:pPr marL="0" indent="0">
                  <a:buNone/>
                </a:pPr>
                <a:r>
                  <a:rPr lang="en-US" dirty="0">
                    <a:cs typeface="B Nazanin" panose="00000400000000000000" pitchFamily="2" charset="-78"/>
                  </a:rPr>
                  <a:t>		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i="1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min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𝑊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𝒲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𝑚</m:t>
                                </m:r>
                              </m:sub>
                            </m:sSub>
                          </m:lim>
                        </m:limLow>
                      </m:fNam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sSub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i="1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  <m:t>𝑊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  <m:t>∘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  <m:t>𝑍</m:t>
                                    </m:r>
                                  </m:e>
                                </m:d>
                              </m:e>
                            </m:d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1,1</m:t>
                            </m:r>
                          </m:sub>
                        </m:sSub>
                      </m:e>
                    </m:func>
                    <m:r>
                      <a:rPr lang="en-US" b="0" i="0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𝛼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1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𝑇</m:t>
                        </m:r>
                      </m:sup>
                    </m:sSup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𝑊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1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+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𝛽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2</m:t>
                        </m:r>
                      </m:den>
                    </m:f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b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𝑊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𝐹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2</m:t>
                        </m:r>
                      </m:sup>
                    </m:sSub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 log controls node degree vector(No zero or negative degrees)</a:t>
                </a:r>
              </a:p>
              <a:p>
                <a:pPr lvl="1"/>
                <a:r>
                  <a:rPr lang="en-US" dirty="0"/>
                  <a:t>However, log makes it very sparse </a:t>
                </a:r>
              </a:p>
              <a:p>
                <a:pPr lvl="2"/>
                <a:r>
                  <a:rPr lang="en-US" dirty="0"/>
                  <a:t>So we use </a:t>
                </a:r>
                <a:r>
                  <a:rPr lang="en-US" dirty="0" err="1"/>
                  <a:t>Frobenius</a:t>
                </a:r>
                <a:r>
                  <a:rPr lang="en-US" dirty="0"/>
                  <a:t> Norm</a:t>
                </a:r>
              </a:p>
              <a:p>
                <a:endParaRPr lang="en-US" dirty="0">
                  <a:cs typeface="B Nazanin" panose="00000400000000000000" pitchFamily="2" charset="-78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27E65C-C425-464F-9645-A4B6FBB68B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63256C4F-9508-4A05-99B2-74552DC9D5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870FE-DA8E-424E-9665-3070B43B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9125" y="6294642"/>
            <a:ext cx="2743200" cy="365125"/>
          </a:xfrm>
        </p:spPr>
        <p:txBody>
          <a:bodyPr/>
          <a:lstStyle/>
          <a:p>
            <a:fld id="{20180640-C14E-45D9-9DB0-B0DE124257E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614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EA843-03C7-49E8-A113-1C12B2ABE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556"/>
            <a:ext cx="10515600" cy="575397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Building the Pairwise Distance Matrix(Z) [1]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27E65C-C425-464F-9645-A4B6FBB68B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Use The Euclidian Distance Between Channels</a:t>
                </a:r>
              </a:p>
              <a:p>
                <a:pPr lvl="1"/>
                <a:r>
                  <a:rPr lang="en-US" dirty="0"/>
                  <a:t>The Number of Time Samples (T) Is Very High </a:t>
                </a:r>
              </a:p>
              <a:p>
                <a:pPr lvl="1"/>
                <a:r>
                  <a:rPr lang="en-US" dirty="0"/>
                  <a:t>Smoothness Cannot Be Coded</a:t>
                </a:r>
              </a:p>
              <a:p>
                <a:r>
                  <a:rPr lang="en-US" dirty="0"/>
                  <a:t>Embedding Algorithm </a:t>
                </a:r>
              </a:p>
              <a:p>
                <a:pPr lvl="1"/>
                <a:r>
                  <a:rPr lang="en-US" dirty="0"/>
                  <a:t>Reduce the time samples</a:t>
                </a:r>
              </a:p>
              <a:p>
                <a:pPr lvl="1"/>
                <a:r>
                  <a:rPr lang="en-US" dirty="0"/>
                  <a:t>Autoregressive Model of Order p </a:t>
                </a:r>
              </a:p>
              <a:p>
                <a:pPr marL="914400" lvl="2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Euclidian distance for each channel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27E65C-C425-464F-9645-A4B6FBB68B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63256C4F-9508-4A05-99B2-74552DC9D5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870FE-DA8E-424E-9665-3070B43B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9125" y="6294642"/>
            <a:ext cx="2743200" cy="365125"/>
          </a:xfrm>
        </p:spPr>
        <p:txBody>
          <a:bodyPr/>
          <a:lstStyle/>
          <a:p>
            <a:fld id="{20180640-C14E-45D9-9DB0-B0DE124257E1}" type="slidenum">
              <a:rPr lang="en-US" smtClean="0"/>
              <a:t>13</a:t>
            </a:fld>
            <a:endParaRPr lang="en-US" dirty="0"/>
          </a:p>
        </p:txBody>
      </p:sp>
      <p:pic>
        <p:nvPicPr>
          <p:cNvPr id="1026" name="Picture 2" descr="Auto Regressive Models · ratsgo's blog">
            <a:extLst>
              <a:ext uri="{FF2B5EF4-FFF2-40B4-BE49-F238E27FC236}">
                <a16:creationId xmlns:a16="http://schemas.microsoft.com/office/drawing/2014/main" id="{E814C476-4631-5F16-4740-840D437E7B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9125" y="4497188"/>
            <a:ext cx="4026232" cy="167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8851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631E-0628-415A-802F-7C37BCE32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Order Of The AR [1]</a:t>
            </a:r>
            <a:endParaRPr lang="en-US" sz="32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ABBDAA7-76D5-ED3D-8C6A-2DEE6F0B93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8429" y="1442468"/>
            <a:ext cx="6695142" cy="5050407"/>
          </a:xfrm>
        </p:spPr>
      </p:pic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E4841FF5-5F91-4CD5-BE0C-AEB64E308E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ACCA0-1953-4BB7-BFC0-8C5199B3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631E-0628-415A-802F-7C37BCE32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Results (Distance Of Times Series For Z)</a:t>
            </a:r>
          </a:p>
        </p:txBody>
      </p:sp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E4841FF5-5F91-4CD5-BE0C-AEB64E308E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ACCA0-1953-4BB7-BFC0-8C5199B3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15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92C952C-56B8-50EE-6E57-B4F1FF9767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1170" y="1895108"/>
            <a:ext cx="5334000" cy="40005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D44373-6ECF-D67D-E809-6F2E4E500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9510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517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5CE44-AA4D-BC1D-F7BF-C2CEBBF2B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0B8F2-2C85-A496-C6E2-D0A7C623D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Distance Of Times Series For Z</a:t>
            </a:r>
          </a:p>
          <a:p>
            <a:r>
              <a:rPr lang="en-US" dirty="0"/>
              <a:t>Features:</a:t>
            </a:r>
          </a:p>
          <a:p>
            <a:pPr lvl="1"/>
            <a:r>
              <a:rPr lang="en-US" dirty="0"/>
              <a:t>Weights </a:t>
            </a:r>
          </a:p>
          <a:p>
            <a:pPr lvl="1"/>
            <a:r>
              <a:rPr lang="en-US" dirty="0"/>
              <a:t>Graph Frequencies (Eigen Values of Laplacian)</a:t>
            </a:r>
          </a:p>
          <a:p>
            <a:r>
              <a:rPr lang="en-US" dirty="0"/>
              <a:t>465 features </a:t>
            </a:r>
          </a:p>
          <a:p>
            <a:pPr lvl="1"/>
            <a:r>
              <a:rPr lang="en-US" dirty="0"/>
              <a:t>Chose 10 using </a:t>
            </a:r>
            <a:r>
              <a:rPr lang="en-US" dirty="0" err="1"/>
              <a:t>mRMR</a:t>
            </a:r>
            <a:endParaRPr lang="en-US" dirty="0"/>
          </a:p>
          <a:p>
            <a:r>
              <a:rPr lang="en-US" dirty="0"/>
              <a:t>Classifier:</a:t>
            </a:r>
          </a:p>
          <a:p>
            <a:pPr lvl="1"/>
            <a:r>
              <a:rPr lang="en-US" dirty="0"/>
              <a:t>AdaBoost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0718B-57D4-0C54-23DE-B0E6CB6FC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A115F9-E887-5950-1E4D-2D273A6A0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6636" y="1313936"/>
            <a:ext cx="4863027" cy="4863027"/>
          </a:xfrm>
          <a:prstGeom prst="rect">
            <a:avLst/>
          </a:prstGeom>
        </p:spPr>
      </p:pic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CE9464E1-FA40-BE99-9755-F9A7700C606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3696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631E-0628-415A-802F-7C37BCE32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Results (AR Model For Z)</a:t>
            </a:r>
            <a:endParaRPr lang="en-US" sz="3200" dirty="0"/>
          </a:p>
        </p:txBody>
      </p:sp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E4841FF5-5F91-4CD5-BE0C-AEB64E308E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ACCA0-1953-4BB7-BFC0-8C5199B3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006A52-46AB-CF6C-918F-9938366E0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895108"/>
            <a:ext cx="5334000" cy="4000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122F78-8FEE-BC05-B39E-A7D651B08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9510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9622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5CE44-AA4D-BC1D-F7BF-C2CEBBF2B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0B8F2-2C85-A496-C6E2-D0A7C623D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AR Model For Z</a:t>
            </a:r>
          </a:p>
          <a:p>
            <a:r>
              <a:rPr lang="en-US" dirty="0"/>
              <a:t>Features:</a:t>
            </a:r>
          </a:p>
          <a:p>
            <a:pPr lvl="1"/>
            <a:r>
              <a:rPr lang="en-US" dirty="0"/>
              <a:t>Weights </a:t>
            </a:r>
          </a:p>
          <a:p>
            <a:pPr lvl="1"/>
            <a:r>
              <a:rPr lang="en-US" dirty="0"/>
              <a:t>Graph Frequencies (Eigen Values of Laplacian)</a:t>
            </a:r>
          </a:p>
          <a:p>
            <a:r>
              <a:rPr lang="en-US" dirty="0"/>
              <a:t>465 features </a:t>
            </a:r>
          </a:p>
          <a:p>
            <a:pPr lvl="1"/>
            <a:r>
              <a:rPr lang="en-US" dirty="0"/>
              <a:t>Chose 10 using </a:t>
            </a:r>
            <a:r>
              <a:rPr lang="en-US" dirty="0" err="1"/>
              <a:t>mRMR</a:t>
            </a:r>
            <a:endParaRPr lang="en-US" dirty="0"/>
          </a:p>
          <a:p>
            <a:r>
              <a:rPr lang="en-US" dirty="0"/>
              <a:t>Classifier:</a:t>
            </a:r>
          </a:p>
          <a:p>
            <a:pPr lvl="1"/>
            <a:r>
              <a:rPr lang="en-US" dirty="0"/>
              <a:t>AdaBoost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0718B-57D4-0C54-23DE-B0E6CB6FC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795CAF-D488-5E8A-41EB-695451BCA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269" y="1421752"/>
            <a:ext cx="6916661" cy="40144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7018AB-9CAC-8B3A-2DA5-A82E19BAF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172" y="1275995"/>
            <a:ext cx="5112758" cy="5112758"/>
          </a:xfrm>
          <a:prstGeom prst="rect">
            <a:avLst/>
          </a:prstGeom>
        </p:spPr>
      </p:pic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6822785B-C8FA-CE37-CF9A-DE6944ACD9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5039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5CE44-AA4D-BC1D-F7BF-C2CEBBF2B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Morphological Approach [2]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40B8F2-2C85-A496-C6E2-D0A7C623D9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On Time Series Not The Channels</a:t>
                </a:r>
              </a:p>
              <a:p>
                <a:r>
                  <a:rPr lang="en-US" dirty="0"/>
                  <a:t>Definition:</a:t>
                </a:r>
              </a:p>
              <a:p>
                <a:pPr lvl="1"/>
                <a:r>
                  <a:rPr lang="en-US" dirty="0"/>
                  <a:t>An edge can exist between the time instant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dirty="0"/>
                  <a:t> with data point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r>
                  <a:rPr lang="en-US" dirty="0"/>
                  <a:t>, if exist a third point so that:</a:t>
                </a:r>
              </a:p>
              <a:p>
                <a:pPr lvl="1"/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+(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𝑎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40B8F2-2C85-A496-C6E2-D0A7C623D9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0718B-57D4-0C54-23DE-B0E6CB6FC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E17B74AC-3233-7154-93AC-7EA79A633B9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6019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24CCB1B-2850-4949-9341-1082003E26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9197" y="2844714"/>
            <a:ext cx="10213604" cy="2406074"/>
          </a:xfrm>
        </p:spPr>
        <p:txBody>
          <a:bodyPr>
            <a:normAutofit/>
          </a:bodyPr>
          <a:lstStyle/>
          <a:p>
            <a:pPr rtl="1"/>
            <a:r>
              <a:rPr lang="en-US" sz="2800" b="1" dirty="0"/>
              <a:t>Comparison of Multi-Channel EEG Based Graph Learning Methods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Supervisor: Dr. Mohammad B.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Shamsollahi</a:t>
            </a:r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 descr="Shape&#10;&#10;Description automatically generated with low confidence">
            <a:extLst>
              <a:ext uri="{FF2B5EF4-FFF2-40B4-BE49-F238E27FC236}">
                <a16:creationId xmlns:a16="http://schemas.microsoft.com/office/drawing/2014/main" id="{4C1262DC-770F-45C7-B51E-65572E4701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9415" y="409049"/>
            <a:ext cx="1773169" cy="177316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1828D8-BE29-99A3-ADE1-71304AEDC28D}"/>
              </a:ext>
            </a:extLst>
          </p:cNvPr>
          <p:cNvSpPr txBox="1"/>
          <p:nvPr/>
        </p:nvSpPr>
        <p:spPr>
          <a:xfrm>
            <a:off x="10103277" y="6488668"/>
            <a:ext cx="2199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#WomanLifeLiberty</a:t>
            </a:r>
          </a:p>
        </p:txBody>
      </p:sp>
    </p:spTree>
    <p:extLst>
      <p:ext uri="{BB962C8B-B14F-4D97-AF65-F5344CB8AC3E}">
        <p14:creationId xmlns:p14="http://schemas.microsoft.com/office/powerpoint/2010/main" val="3987296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5CE44-AA4D-BC1D-F7BF-C2CEBBF2B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Definition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0718B-57D4-0C54-23DE-B0E6CB6FC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3FDEDD-B991-74B9-9714-F0A15B12D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004" y="1136075"/>
            <a:ext cx="10221991" cy="59329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5BDB94E-5520-05CA-05A5-C337AB729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774" y="1078680"/>
            <a:ext cx="10620501" cy="6164238"/>
          </a:xfrm>
          <a:prstGeom prst="rect">
            <a:avLst/>
          </a:prstGeom>
        </p:spPr>
      </p:pic>
      <p:sp>
        <p:nvSpPr>
          <p:cNvPr id="8" name="Smiley Face 7">
            <a:extLst>
              <a:ext uri="{FF2B5EF4-FFF2-40B4-BE49-F238E27FC236}">
                <a16:creationId xmlns:a16="http://schemas.microsoft.com/office/drawing/2014/main" id="{D1AF8C93-9228-3936-AC94-CD2ACB0AF65B}"/>
              </a:ext>
            </a:extLst>
          </p:cNvPr>
          <p:cNvSpPr/>
          <p:nvPr/>
        </p:nvSpPr>
        <p:spPr>
          <a:xfrm>
            <a:off x="2658669" y="2825752"/>
            <a:ext cx="196343" cy="196343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AA733BF7-1CAD-B08C-294D-A2725721ECA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4950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5CE44-AA4D-BC1D-F7BF-C2CEBBF2B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Results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40B8F2-2C85-A496-C6E2-D0A7C623D9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Visibility Graph for Each Channel</a:t>
                </a:r>
              </a:p>
              <a:p>
                <a:r>
                  <a:rPr lang="en-US" dirty="0"/>
                  <a:t>Features:</a:t>
                </a:r>
              </a:p>
              <a:p>
                <a:pPr lvl="1"/>
                <a:r>
                  <a:rPr lang="en-US" dirty="0"/>
                  <a:t>Graph PSD (GFDT Energy) of Signal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𝐺𝐷𝐹𝑇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b="0" dirty="0"/>
                  <a:t> (U is the EVD of Laplacian</a:t>
                </a:r>
                <a:r>
                  <a:rPr lang="en-US" dirty="0"/>
                  <a:t>)</a:t>
                </a:r>
                <a:endParaRPr lang="en-US" b="0" dirty="0"/>
              </a:p>
              <a:p>
                <a:pPr lvl="2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𝑃𝑆𝐷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nary>
                          <m:naryPr>
                            <m:chr m:val="∑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𝑋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𝐺𝐷𝐹𝑇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30 features </a:t>
                </a:r>
              </a:p>
              <a:p>
                <a:pPr lvl="1"/>
                <a:r>
                  <a:rPr lang="en-US" dirty="0"/>
                  <a:t>Chose </a:t>
                </a:r>
                <a:r>
                  <a:rPr lang="en-US" b="1" u="sng" dirty="0"/>
                  <a:t>1</a:t>
                </a:r>
                <a:r>
                  <a:rPr lang="en-US" dirty="0"/>
                  <a:t> Using </a:t>
                </a:r>
                <a:r>
                  <a:rPr lang="en-US" dirty="0" err="1"/>
                  <a:t>mRMR</a:t>
                </a:r>
                <a:r>
                  <a:rPr lang="en-US" dirty="0"/>
                  <a:t> (Which Channel?)</a:t>
                </a:r>
              </a:p>
              <a:p>
                <a:r>
                  <a:rPr lang="en-US" dirty="0"/>
                  <a:t>Classifier:</a:t>
                </a:r>
              </a:p>
              <a:p>
                <a:pPr lvl="1"/>
                <a:r>
                  <a:rPr lang="en-US" dirty="0"/>
                  <a:t>SVM With RBF Kernel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340B8F2-2C85-A496-C6E2-D0A7C623D9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0718B-57D4-0C54-23DE-B0E6CB6FC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21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E80882-D0E0-F444-A2B7-0871194EA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676" y="1187878"/>
            <a:ext cx="5976324" cy="44822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6A0B354-013B-9A2B-959D-2FFE71CDC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5676" y="926930"/>
            <a:ext cx="5715000" cy="5715000"/>
          </a:xfrm>
          <a:prstGeom prst="rect">
            <a:avLst/>
          </a:prstGeom>
        </p:spPr>
      </p:pic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630E9A20-B24E-BF84-7766-85CC66F5386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5122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EE506-D508-42D5-8707-135763639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cs typeface="B Nazanin" panose="00000400000000000000" pitchFamily="2" charset="-78"/>
              </a:rPr>
              <a:t>LSTM Autoencoder</a:t>
            </a:r>
            <a:endParaRPr lang="en-US" sz="4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50E7E-6749-43D0-9C8D-261E54449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Noiseless sequential representation </a:t>
            </a:r>
          </a:p>
          <a:p>
            <a:r>
              <a:rPr lang="en-US" sz="2400" dirty="0"/>
              <a:t>Latent Space of Encoder-Decoder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Each channel time series is windowed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pPr lvl="1"/>
            <a:r>
              <a:rPr lang="en-US" sz="2000" dirty="0"/>
              <a:t>                                                                             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FD425DB3-B0F7-405D-BDF8-F598B638C86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523BC-B91A-42B6-8371-0A50AFDC0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22</a:t>
            </a:fld>
            <a:endParaRPr lang="en-US"/>
          </a:p>
        </p:txBody>
      </p:sp>
      <p:pic>
        <p:nvPicPr>
          <p:cNvPr id="4" name="Picture 4" descr="An Explanation of Attention Based Encoder-Decoder Deep Learning Networks">
            <a:extLst>
              <a:ext uri="{FF2B5EF4-FFF2-40B4-BE49-F238E27FC236}">
                <a16:creationId xmlns:a16="http://schemas.microsoft.com/office/drawing/2014/main" id="{E5E38C48-A219-03D8-F0DF-6F02B2F93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560" y="2692781"/>
            <a:ext cx="6072880" cy="182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Table 7">
            <a:extLst>
              <a:ext uri="{FF2B5EF4-FFF2-40B4-BE49-F238E27FC236}">
                <a16:creationId xmlns:a16="http://schemas.microsoft.com/office/drawing/2014/main" id="{5FC3526E-7815-E8EC-663E-3108057032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38817"/>
              </p:ext>
            </p:extLst>
          </p:nvPr>
        </p:nvGraphicFramePr>
        <p:xfrm>
          <a:off x="1909037" y="5386988"/>
          <a:ext cx="418696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0633">
                  <a:extLst>
                    <a:ext uri="{9D8B030D-6E8A-4147-A177-3AD203B41FA5}">
                      <a16:colId xmlns:a16="http://schemas.microsoft.com/office/drawing/2014/main" val="1087331418"/>
                    </a:ext>
                  </a:extLst>
                </a:gridCol>
                <a:gridCol w="380633">
                  <a:extLst>
                    <a:ext uri="{9D8B030D-6E8A-4147-A177-3AD203B41FA5}">
                      <a16:colId xmlns:a16="http://schemas.microsoft.com/office/drawing/2014/main" val="2548167478"/>
                    </a:ext>
                  </a:extLst>
                </a:gridCol>
                <a:gridCol w="380633">
                  <a:extLst>
                    <a:ext uri="{9D8B030D-6E8A-4147-A177-3AD203B41FA5}">
                      <a16:colId xmlns:a16="http://schemas.microsoft.com/office/drawing/2014/main" val="1548491196"/>
                    </a:ext>
                  </a:extLst>
                </a:gridCol>
                <a:gridCol w="380633">
                  <a:extLst>
                    <a:ext uri="{9D8B030D-6E8A-4147-A177-3AD203B41FA5}">
                      <a16:colId xmlns:a16="http://schemas.microsoft.com/office/drawing/2014/main" val="4067083809"/>
                    </a:ext>
                  </a:extLst>
                </a:gridCol>
                <a:gridCol w="380633">
                  <a:extLst>
                    <a:ext uri="{9D8B030D-6E8A-4147-A177-3AD203B41FA5}">
                      <a16:colId xmlns:a16="http://schemas.microsoft.com/office/drawing/2014/main" val="2554346742"/>
                    </a:ext>
                  </a:extLst>
                </a:gridCol>
                <a:gridCol w="380633">
                  <a:extLst>
                    <a:ext uri="{9D8B030D-6E8A-4147-A177-3AD203B41FA5}">
                      <a16:colId xmlns:a16="http://schemas.microsoft.com/office/drawing/2014/main" val="1752310855"/>
                    </a:ext>
                  </a:extLst>
                </a:gridCol>
                <a:gridCol w="380633">
                  <a:extLst>
                    <a:ext uri="{9D8B030D-6E8A-4147-A177-3AD203B41FA5}">
                      <a16:colId xmlns:a16="http://schemas.microsoft.com/office/drawing/2014/main" val="1817249014"/>
                    </a:ext>
                  </a:extLst>
                </a:gridCol>
                <a:gridCol w="380633">
                  <a:extLst>
                    <a:ext uri="{9D8B030D-6E8A-4147-A177-3AD203B41FA5}">
                      <a16:colId xmlns:a16="http://schemas.microsoft.com/office/drawing/2014/main" val="1098675311"/>
                    </a:ext>
                  </a:extLst>
                </a:gridCol>
                <a:gridCol w="380633">
                  <a:extLst>
                    <a:ext uri="{9D8B030D-6E8A-4147-A177-3AD203B41FA5}">
                      <a16:colId xmlns:a16="http://schemas.microsoft.com/office/drawing/2014/main" val="1957198200"/>
                    </a:ext>
                  </a:extLst>
                </a:gridCol>
                <a:gridCol w="380633">
                  <a:extLst>
                    <a:ext uri="{9D8B030D-6E8A-4147-A177-3AD203B41FA5}">
                      <a16:colId xmlns:a16="http://schemas.microsoft.com/office/drawing/2014/main" val="372241557"/>
                    </a:ext>
                  </a:extLst>
                </a:gridCol>
                <a:gridCol w="380633">
                  <a:extLst>
                    <a:ext uri="{9D8B030D-6E8A-4147-A177-3AD203B41FA5}">
                      <a16:colId xmlns:a16="http://schemas.microsoft.com/office/drawing/2014/main" val="166169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A167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2117562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4AC50B-8A91-1D52-CEDB-071042328C7F}"/>
              </a:ext>
            </a:extLst>
          </p:cNvPr>
          <p:cNvCxnSpPr/>
          <p:nvPr/>
        </p:nvCxnSpPr>
        <p:spPr>
          <a:xfrm>
            <a:off x="6203373" y="5572408"/>
            <a:ext cx="54032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749E27AF-244D-5293-CD0A-5D2E92F94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834212"/>
              </p:ext>
            </p:extLst>
          </p:nvPr>
        </p:nvGraphicFramePr>
        <p:xfrm>
          <a:off x="6851074" y="4693607"/>
          <a:ext cx="2230580" cy="161828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6116">
                  <a:extLst>
                    <a:ext uri="{9D8B030D-6E8A-4147-A177-3AD203B41FA5}">
                      <a16:colId xmlns:a16="http://schemas.microsoft.com/office/drawing/2014/main" val="2855165062"/>
                    </a:ext>
                  </a:extLst>
                </a:gridCol>
                <a:gridCol w="446116">
                  <a:extLst>
                    <a:ext uri="{9D8B030D-6E8A-4147-A177-3AD203B41FA5}">
                      <a16:colId xmlns:a16="http://schemas.microsoft.com/office/drawing/2014/main" val="2640012544"/>
                    </a:ext>
                  </a:extLst>
                </a:gridCol>
                <a:gridCol w="446116">
                  <a:extLst>
                    <a:ext uri="{9D8B030D-6E8A-4147-A177-3AD203B41FA5}">
                      <a16:colId xmlns:a16="http://schemas.microsoft.com/office/drawing/2014/main" val="1075082650"/>
                    </a:ext>
                  </a:extLst>
                </a:gridCol>
                <a:gridCol w="446116">
                  <a:extLst>
                    <a:ext uri="{9D8B030D-6E8A-4147-A177-3AD203B41FA5}">
                      <a16:colId xmlns:a16="http://schemas.microsoft.com/office/drawing/2014/main" val="3222691086"/>
                    </a:ext>
                  </a:extLst>
                </a:gridCol>
                <a:gridCol w="446116">
                  <a:extLst>
                    <a:ext uri="{9D8B030D-6E8A-4147-A177-3AD203B41FA5}">
                      <a16:colId xmlns:a16="http://schemas.microsoft.com/office/drawing/2014/main" val="50806480"/>
                    </a:ext>
                  </a:extLst>
                </a:gridCol>
              </a:tblGrid>
              <a:tr h="404571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8993546"/>
                  </a:ext>
                </a:extLst>
              </a:tr>
              <a:tr h="404571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289139"/>
                  </a:ext>
                </a:extLst>
              </a:tr>
              <a:tr h="404571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273022"/>
                  </a:ext>
                </a:extLst>
              </a:tr>
              <a:tr h="404571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2508" marR="92508" marT="46254" marB="46254">
                    <a:solidFill>
                      <a:srgbClr val="A167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6740757"/>
                  </a:ext>
                </a:extLst>
              </a:tr>
            </a:tbl>
          </a:graphicData>
        </a:graphic>
      </p:graphicFrame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40C772C-5E5C-B92C-108B-045B06C97DFC}"/>
              </a:ext>
            </a:extLst>
          </p:cNvPr>
          <p:cNvSpPr/>
          <p:nvPr/>
        </p:nvSpPr>
        <p:spPr>
          <a:xfrm>
            <a:off x="1909037" y="5386988"/>
            <a:ext cx="1915988" cy="37084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931E377-6B85-D1A2-01B9-F3DAD837BA34}"/>
              </a:ext>
            </a:extLst>
          </p:cNvPr>
          <p:cNvSpPr/>
          <p:nvPr/>
        </p:nvSpPr>
        <p:spPr>
          <a:xfrm>
            <a:off x="6851074" y="4693607"/>
            <a:ext cx="2230580" cy="402826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6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0 L 0.06158 -0.00208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73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59259E-6 L 0.00026 0.05879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EE506-D508-42D5-8707-135763639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cs typeface="B Nazanin" panose="00000400000000000000" pitchFamily="2" charset="-78"/>
              </a:rPr>
              <a:t>LSTM Autoencoder</a:t>
            </a:r>
            <a:endParaRPr lang="en-US" sz="4000" b="1" dirty="0"/>
          </a:p>
        </p:txBody>
      </p:sp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FD425DB3-B0F7-405D-BDF8-F598B638C86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523BC-B91A-42B6-8371-0A50AFDC0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23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D3095D0-6261-7509-2538-17996C3B4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59554" y="1477213"/>
            <a:ext cx="6672892" cy="524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3225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631E-0628-415A-802F-7C37BCE32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Graph Neural Network(GNN) [14][15][16]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7E3BE-5FFB-42E2-A685-AD3BB6734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Convolutional Neural Networks</a:t>
            </a:r>
          </a:p>
          <a:p>
            <a:pPr lvl="1"/>
            <a:r>
              <a:rPr lang="en-US" dirty="0"/>
              <a:t>Instead of multiplication they do filtering</a:t>
            </a:r>
          </a:p>
          <a:p>
            <a:r>
              <a:rPr lang="en-US" dirty="0"/>
              <a:t>We could do this filtering in </a:t>
            </a:r>
            <a:r>
              <a:rPr lang="en-US" b="1" dirty="0"/>
              <a:t>Graph Domain</a:t>
            </a:r>
          </a:p>
          <a:p>
            <a:endParaRPr lang="en-US" b="1" dirty="0"/>
          </a:p>
          <a:p>
            <a:r>
              <a:rPr lang="en-US" sz="2400" dirty="0"/>
              <a:t>Convolutional Neural Networks in Graph Domain for Graph Classification</a:t>
            </a:r>
          </a:p>
          <a:p>
            <a:pPr lvl="1"/>
            <a:r>
              <a:rPr lang="en-US" sz="2000" dirty="0"/>
              <a:t>Much more details </a:t>
            </a:r>
          </a:p>
          <a:p>
            <a:pPr lvl="2"/>
            <a:r>
              <a:rPr lang="en-US" sz="1600" dirty="0"/>
              <a:t>Convolution is for a graph signal</a:t>
            </a:r>
          </a:p>
          <a:p>
            <a:pPr marL="914400" lvl="2" indent="0">
              <a:buNone/>
            </a:pPr>
            <a:r>
              <a:rPr lang="en-US" sz="1600" dirty="0"/>
              <a:t>     not a graph </a:t>
            </a:r>
            <a:r>
              <a:rPr lang="en-US" sz="1600" dirty="0">
                <a:sym typeface="Wingdings" panose="05000000000000000000" pitchFamily="2" charset="2"/>
              </a:rPr>
              <a:t></a:t>
            </a:r>
            <a:r>
              <a:rPr lang="en-US" sz="1600" dirty="0"/>
              <a:t> </a:t>
            </a:r>
          </a:p>
          <a:p>
            <a:pPr lvl="2"/>
            <a:r>
              <a:rPr lang="en-US" dirty="0"/>
              <a:t>Classify each node then FC</a:t>
            </a:r>
          </a:p>
          <a:p>
            <a:pPr lvl="2"/>
            <a:r>
              <a:rPr lang="en-US" sz="1800" dirty="0"/>
              <a:t>Classify by Convolution on </a:t>
            </a:r>
          </a:p>
          <a:p>
            <a:pPr marL="914400" lvl="2" indent="0">
              <a:buNone/>
            </a:pPr>
            <a:r>
              <a:rPr lang="en-US" sz="1800" dirty="0"/>
              <a:t>    Fourier Basis then FC</a:t>
            </a:r>
          </a:p>
          <a:p>
            <a:pPr lvl="1"/>
            <a:endParaRPr lang="en-US" dirty="0"/>
          </a:p>
        </p:txBody>
      </p:sp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E4841FF5-5F91-4CD5-BE0C-AEB64E308E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ACCA0-1953-4BB7-BFC0-8C5199B3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24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841396-2C65-5518-DF92-3F9F40EAA977}"/>
              </a:ext>
            </a:extLst>
          </p:cNvPr>
          <p:cNvGrpSpPr/>
          <p:nvPr/>
        </p:nvGrpSpPr>
        <p:grpSpPr>
          <a:xfrm>
            <a:off x="553994" y="3451503"/>
            <a:ext cx="11084011" cy="3313119"/>
            <a:chOff x="838200" y="3179756"/>
            <a:chExt cx="11084011" cy="331311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E049EEC-B4CE-6A45-071A-B5510037308A}"/>
                </a:ext>
              </a:extLst>
            </p:cNvPr>
            <p:cNvGrpSpPr/>
            <p:nvPr/>
          </p:nvGrpSpPr>
          <p:grpSpPr>
            <a:xfrm>
              <a:off x="838200" y="3179756"/>
              <a:ext cx="4212624" cy="3313119"/>
              <a:chOff x="227572" y="3225793"/>
              <a:chExt cx="4212624" cy="3313119"/>
            </a:xfrm>
          </p:grpSpPr>
          <p:pic>
            <p:nvPicPr>
              <p:cNvPr id="3076" name="Picture 4">
                <a:extLst>
                  <a:ext uri="{FF2B5EF4-FFF2-40B4-BE49-F238E27FC236}">
                    <a16:creationId xmlns:a16="http://schemas.microsoft.com/office/drawing/2014/main" id="{5C1C03F6-FD9D-1523-B7B6-3F83B9E67D5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7572" y="3730062"/>
                <a:ext cx="4212624" cy="28088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E579133-6E9B-8BE8-1339-AA3B24C686F8}"/>
                  </a:ext>
                </a:extLst>
              </p:cNvPr>
              <p:cNvSpPr txBox="1"/>
              <p:nvPr/>
            </p:nvSpPr>
            <p:spPr>
              <a:xfrm>
                <a:off x="1131159" y="3225793"/>
                <a:ext cx="24054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Normal Neural Network</a:t>
                </a: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0686320-E09F-F0A4-F701-9B500C2030DB}"/>
                </a:ext>
              </a:extLst>
            </p:cNvPr>
            <p:cNvGrpSpPr/>
            <p:nvPr/>
          </p:nvGrpSpPr>
          <p:grpSpPr>
            <a:xfrm>
              <a:off x="5298989" y="3179756"/>
              <a:ext cx="6623222" cy="3086900"/>
              <a:chOff x="5298989" y="3179756"/>
              <a:chExt cx="6623222" cy="3086900"/>
            </a:xfrm>
          </p:grpSpPr>
          <p:pic>
            <p:nvPicPr>
              <p:cNvPr id="3078" name="Picture 6" descr="Introduction to convolutional neural network | by Zahra Elhamraoui |  Analytics Vidhya | Medium">
                <a:extLst>
                  <a:ext uri="{FF2B5EF4-FFF2-40B4-BE49-F238E27FC236}">
                    <a16:creationId xmlns:a16="http://schemas.microsoft.com/office/drawing/2014/main" id="{04F4B599-4280-4968-5874-BE632D71C79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98989" y="3890747"/>
                <a:ext cx="6623222" cy="23759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D4D5C37-E9A9-00FB-6C6B-1B43D9F15C95}"/>
                  </a:ext>
                </a:extLst>
              </p:cNvPr>
              <p:cNvSpPr txBox="1"/>
              <p:nvPr/>
            </p:nvSpPr>
            <p:spPr>
              <a:xfrm>
                <a:off x="7044828" y="3179756"/>
                <a:ext cx="313154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Convolutional Neural Network</a:t>
                </a:r>
              </a:p>
            </p:txBody>
          </p:sp>
        </p:grp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1377E446-9C5D-0898-6B34-62CC477DAF1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13072" y="3096009"/>
            <a:ext cx="4826721" cy="7754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27A6A38-F214-4F44-803C-F9B4C48E02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0090" y="4213069"/>
            <a:ext cx="5800238" cy="237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233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287EE506-D508-42D5-8707-135763639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4000" b="1" dirty="0"/>
              <a:t>References</a:t>
            </a:r>
            <a:r>
              <a:rPr lang="en-GB" sz="2800" b="1" dirty="0"/>
              <a:t> </a:t>
            </a:r>
            <a:endParaRPr lang="en-US" sz="2800" b="1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3150E7E-6749-43D0-9C8D-261E54449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US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Einizade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Aref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"Neural decoding of imagined speech from EEG signals using the fusion of graph signal processing and graph learning techniques." </a:t>
            </a:r>
            <a:r>
              <a:rPr lang="en-US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Neuroscience Informatics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2.3 (2022): 100091. [1]</a:t>
            </a:r>
          </a:p>
          <a:p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Mathur, Priyanka, and Vijay Kumar Chakka. "Graph signal processing of EEG signals for detection of epilepsy." </a:t>
            </a:r>
            <a:r>
              <a:rPr lang="en-US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2020 7th International Conference on Signal Processing and Integrated Networks (SPIN)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IEEE, 2020. [2]</a:t>
            </a:r>
            <a:endParaRPr lang="en-US" sz="1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Wendling, Fabrice, et al. "From EEG signals to brain connectivity: a model-based evaluation of interdependence measures." </a:t>
            </a:r>
            <a:r>
              <a:rPr lang="en-US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neuroscience methods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183.1 (2009): 9-18. 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[3]</a:t>
            </a:r>
            <a:endParaRPr lang="en-US" sz="16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Kalofolias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Vassilis. "How to learn a graph from smooth signals." </a:t>
            </a:r>
            <a:r>
              <a:rPr lang="en-US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Artificial Intelligence and Statistics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PMLR, 2016. [4]</a:t>
            </a:r>
            <a:endParaRPr lang="en-US" sz="1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López, </a:t>
            </a:r>
            <a:r>
              <a:rPr lang="en-US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Rafae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Lemuz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et al. "Graph theory for brain connectivity characterization from EEG." </a:t>
            </a:r>
            <a:r>
              <a:rPr lang="en-US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2020 10th International Symposium on Signal, Image, Video and Communications (ISIVC)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IEEE, 2021. [5]</a:t>
            </a:r>
          </a:p>
          <a:p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Mathur, Priyanka, and Vijay Kumar Chakka. "Graph signal processing based cross-subject mental task classification using multi-channel EEG signals." </a:t>
            </a:r>
            <a:r>
              <a:rPr lang="en-US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Sensors Journal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22.8 (2022): 7971-7978. [6]</a:t>
            </a:r>
            <a:endParaRPr lang="en-US" sz="1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sz="8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US" sz="900" dirty="0">
              <a:latin typeface="Calibri (Body)"/>
            </a:endParaRPr>
          </a:p>
        </p:txBody>
      </p:sp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A7FE9639-D73A-48BE-820E-8278A2924C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66967F-0896-41F4-B257-DE24EF0BC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7005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EA843-03C7-49E8-A113-1C12B2ABE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556"/>
            <a:ext cx="10515600" cy="575397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6600" b="1" dirty="0"/>
            </a:br>
            <a:endParaRPr lang="en-US" sz="6600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928932D-45B8-44DE-BD3F-56A635FACC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886" y="732631"/>
            <a:ext cx="4050225" cy="3235085"/>
          </a:xfr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6B22D1-9232-4DA4-B8F3-19F3DB125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26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B87E82-497C-4A6E-B639-327740DF195A}"/>
              </a:ext>
            </a:extLst>
          </p:cNvPr>
          <p:cNvSpPr txBox="1"/>
          <p:nvPr/>
        </p:nvSpPr>
        <p:spPr>
          <a:xfrm>
            <a:off x="3031330" y="4659429"/>
            <a:ext cx="6129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Thanks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1210232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EA843-03C7-49E8-A113-1C12B2ABE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556"/>
            <a:ext cx="10515600" cy="575397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What I Want To Do? [4]</a:t>
            </a:r>
          </a:p>
        </p:txBody>
      </p:sp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63256C4F-9508-4A05-99B2-74552DC9D5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870FE-DA8E-424E-9665-3070B43B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9125" y="6294642"/>
            <a:ext cx="2743200" cy="365125"/>
          </a:xfrm>
        </p:spPr>
        <p:txBody>
          <a:bodyPr/>
          <a:lstStyle/>
          <a:p>
            <a:fld id="{20180640-C14E-45D9-9DB0-B0DE124257E1}" type="slidenum">
              <a:rPr lang="en-US" smtClean="0"/>
              <a:t>3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8E6BA6-47E5-6C72-434D-BAE5B6D8DA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103" t="51724" r="31361" b="24375"/>
          <a:stretch/>
        </p:blipFill>
        <p:spPr>
          <a:xfrm>
            <a:off x="5375585" y="1930518"/>
            <a:ext cx="1440830" cy="354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045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16CA6-9EDE-29A8-38A3-D3155A33A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F0CEE-7714-8CAE-4200-381978FF4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Two Class: </a:t>
            </a:r>
          </a:p>
          <a:p>
            <a:pPr lvl="1"/>
            <a:r>
              <a:rPr lang="en-US" dirty="0"/>
              <a:t>Imagining Moving Foot </a:t>
            </a:r>
          </a:p>
          <a:p>
            <a:pPr lvl="1"/>
            <a:r>
              <a:rPr lang="en-US" dirty="0"/>
              <a:t>Doing Math </a:t>
            </a:r>
          </a:p>
          <a:p>
            <a:r>
              <a:rPr lang="en-US" dirty="0"/>
              <a:t>10-20 Recording System </a:t>
            </a:r>
          </a:p>
          <a:p>
            <a:r>
              <a:rPr lang="en-US" dirty="0"/>
              <a:t>165 Trials </a:t>
            </a:r>
          </a:p>
          <a:p>
            <a:r>
              <a:rPr lang="en-US" dirty="0"/>
              <a:t>30 Channels </a:t>
            </a:r>
          </a:p>
          <a:p>
            <a:pPr lvl="1"/>
            <a:r>
              <a:rPr lang="en-US" dirty="0" err="1"/>
              <a:t>AFz</a:t>
            </a:r>
            <a:r>
              <a:rPr lang="en-US" dirty="0"/>
              <a:t>, F7, F3, </a:t>
            </a:r>
            <a:r>
              <a:rPr lang="en-US" dirty="0" err="1"/>
              <a:t>Fz</a:t>
            </a:r>
            <a:r>
              <a:rPr lang="en-US" dirty="0"/>
              <a:t>, F4, F8, FC3, </a:t>
            </a:r>
            <a:r>
              <a:rPr lang="en-US" dirty="0" err="1"/>
              <a:t>FCz</a:t>
            </a:r>
            <a:r>
              <a:rPr lang="en-US" dirty="0"/>
              <a:t>, FC4, T7, C3, </a:t>
            </a:r>
            <a:r>
              <a:rPr lang="en-US" dirty="0" err="1"/>
              <a:t>Cz</a:t>
            </a:r>
            <a:r>
              <a:rPr lang="en-US" dirty="0"/>
              <a:t>, C4, T8, CP3, </a:t>
            </a:r>
            <a:r>
              <a:rPr lang="en-US" dirty="0" err="1"/>
              <a:t>CPz</a:t>
            </a:r>
            <a:r>
              <a:rPr lang="en-US" dirty="0"/>
              <a:t>, CP4, P7, P5, P3, P1, </a:t>
            </a:r>
            <a:r>
              <a:rPr lang="en-US" dirty="0" err="1"/>
              <a:t>Pz</a:t>
            </a:r>
            <a:r>
              <a:rPr lang="en-US" dirty="0"/>
              <a:t>, P2, P4, P6, P8, PO3, PO4, O1, and O2.</a:t>
            </a:r>
          </a:p>
          <a:p>
            <a:r>
              <a:rPr lang="en-US" dirty="0"/>
              <a:t>256 Points </a:t>
            </a:r>
          </a:p>
          <a:p>
            <a:r>
              <a:rPr lang="en-US" dirty="0"/>
              <a:t>256 Hz </a:t>
            </a:r>
          </a:p>
          <a:p>
            <a:r>
              <a:rPr lang="en-US" dirty="0"/>
              <a:t>Notch Filter 50 Hz </a:t>
            </a:r>
          </a:p>
          <a:p>
            <a:r>
              <a:rPr lang="en-US" dirty="0"/>
              <a:t>Bandpass [0.5 100] Hz</a:t>
            </a:r>
          </a:p>
          <a:p>
            <a:r>
              <a:rPr lang="en-US" dirty="0"/>
              <a:t>ICA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C3C020-A3BF-6A80-F0CA-A2665963F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1786155E-9382-3E1C-0F2F-E5241541EF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7687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EA843-03C7-49E8-A113-1C12B2ABE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556"/>
            <a:ext cx="10515600" cy="575397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But What is a Graph Signal?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7E65C-C425-464F-9645-A4B6FBB68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B Nazanin" panose="00000400000000000000" pitchFamily="2" charset="-78"/>
              </a:rPr>
              <a:t>Graph Representations </a:t>
            </a:r>
          </a:p>
          <a:p>
            <a:pPr lvl="1"/>
            <a:r>
              <a:rPr lang="en-US" dirty="0">
                <a:cs typeface="B Nazanin" panose="00000400000000000000" pitchFamily="2" charset="-78"/>
              </a:rPr>
              <a:t>Adjacency Matrix</a:t>
            </a:r>
          </a:p>
          <a:p>
            <a:pPr lvl="1"/>
            <a:r>
              <a:rPr lang="en-US" dirty="0">
                <a:cs typeface="B Nazanin" panose="00000400000000000000" pitchFamily="2" charset="-78"/>
              </a:rPr>
              <a:t>Laplacian Matrix</a:t>
            </a:r>
          </a:p>
          <a:p>
            <a:r>
              <a:rPr lang="en-US" dirty="0">
                <a:cs typeface="B Nazanin" panose="00000400000000000000" pitchFamily="2" charset="-78"/>
              </a:rPr>
              <a:t>A Vector on a Graph! </a:t>
            </a:r>
          </a:p>
          <a:p>
            <a:r>
              <a:rPr lang="en-US" dirty="0">
                <a:cs typeface="B Nazanin" panose="00000400000000000000" pitchFamily="2" charset="-78"/>
              </a:rPr>
              <a:t>It is a Signal</a:t>
            </a:r>
          </a:p>
          <a:p>
            <a:pPr lvl="1"/>
            <a:r>
              <a:rPr lang="en-US" dirty="0">
                <a:cs typeface="B Nazanin" panose="00000400000000000000" pitchFamily="2" charset="-78"/>
              </a:rPr>
              <a:t>Graph Shift</a:t>
            </a:r>
          </a:p>
          <a:p>
            <a:pPr lvl="1"/>
            <a:r>
              <a:rPr lang="en-US" dirty="0">
                <a:cs typeface="B Nazanin" panose="00000400000000000000" pitchFamily="2" charset="-78"/>
              </a:rPr>
              <a:t>Graph Fourier Transform(GDFT)</a:t>
            </a:r>
          </a:p>
          <a:p>
            <a:pPr lvl="1"/>
            <a:r>
              <a:rPr lang="en-US" dirty="0">
                <a:cs typeface="B Nazanin" panose="00000400000000000000" pitchFamily="2" charset="-78"/>
              </a:rPr>
              <a:t>Graph Filtering and Convolution</a:t>
            </a:r>
          </a:p>
          <a:p>
            <a:endParaRPr lang="en-US" dirty="0">
              <a:cs typeface="B Nazanin" panose="00000400000000000000" pitchFamily="2" charset="-78"/>
            </a:endParaRPr>
          </a:p>
          <a:p>
            <a:pPr marL="457200" lvl="1" indent="0">
              <a:buNone/>
            </a:pPr>
            <a:endParaRPr lang="fa-IR" dirty="0">
              <a:cs typeface="B Nazanin" panose="00000400000000000000" pitchFamily="2" charset="-78"/>
            </a:endParaRPr>
          </a:p>
        </p:txBody>
      </p:sp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63256C4F-9508-4A05-99B2-74552DC9D5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870FE-DA8E-424E-9665-3070B43B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9125" y="6294642"/>
            <a:ext cx="2743200" cy="365125"/>
          </a:xfrm>
        </p:spPr>
        <p:txBody>
          <a:bodyPr/>
          <a:lstStyle/>
          <a:p>
            <a:fld id="{20180640-C14E-45D9-9DB0-B0DE124257E1}" type="slidenum">
              <a:rPr lang="en-US" smtClean="0"/>
              <a:t>5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B919C3D-9A97-3C84-E373-E730206FCF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144" y="1661385"/>
            <a:ext cx="5667375" cy="2838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9FF449-B795-16F0-4C8D-25030AFB5B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80193"/>
            <a:ext cx="5729883" cy="316620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5DB352A-A3CB-284D-7670-9AB9E7F3DF8E}"/>
              </a:ext>
            </a:extLst>
          </p:cNvPr>
          <p:cNvGrpSpPr/>
          <p:nvPr/>
        </p:nvGrpSpPr>
        <p:grpSpPr>
          <a:xfrm>
            <a:off x="6963846" y="1333632"/>
            <a:ext cx="3994190" cy="5119720"/>
            <a:chOff x="6933830" y="1467056"/>
            <a:chExt cx="3994190" cy="511972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8323E3C-3215-B8F6-FD00-D61333777E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032" r="70301" b="24593"/>
            <a:stretch/>
          </p:blipFill>
          <p:spPr>
            <a:xfrm>
              <a:off x="7188376" y="1467056"/>
              <a:ext cx="3485098" cy="225514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92DA4ED-03AA-EA9C-535C-F6025DB418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721" t="51723" r="18241"/>
            <a:stretch/>
          </p:blipFill>
          <p:spPr>
            <a:xfrm>
              <a:off x="6933830" y="4015723"/>
              <a:ext cx="3994190" cy="216124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3065B8E-2730-6BDA-BC33-E1EDAEC72B69}"/>
                </a:ext>
              </a:extLst>
            </p:cNvPr>
            <p:cNvSpPr txBox="1"/>
            <p:nvPr/>
          </p:nvSpPr>
          <p:spPr>
            <a:xfrm>
              <a:off x="7934617" y="3646391"/>
              <a:ext cx="1952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Initial Signal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56AC90A-CFEE-26C3-3B0A-81AA37996F34}"/>
                </a:ext>
              </a:extLst>
            </p:cNvPr>
            <p:cNvSpPr txBox="1"/>
            <p:nvPr/>
          </p:nvSpPr>
          <p:spPr>
            <a:xfrm>
              <a:off x="7954817" y="6217444"/>
              <a:ext cx="1952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Shifted Signal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035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EA843-03C7-49E8-A113-1C12B2ABE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301" y="623347"/>
            <a:ext cx="10515600" cy="575397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/>
              <a:t>There Are Three Approaches </a:t>
            </a:r>
          </a:p>
        </p:txBody>
      </p:sp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DF7D6C19-AB2F-4FDC-BC5B-07722FF23A3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0CAA36-E9F3-4FB0-92D0-6B32B8AD4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77772B-0627-9227-CF11-F9289208D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One by One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Optimization Problem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Morphological Approach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10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EA843-03C7-49E8-A113-1C12B2ABE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556"/>
            <a:ext cx="10515600" cy="575397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Graph Learning Approach I [3]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27E65C-C425-464F-9645-A4B6FBB68BA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Estimating functional connectivity of two electrode time series</a:t>
                </a:r>
              </a:p>
              <a:p>
                <a:pPr lvl="1"/>
                <a:r>
                  <a:rPr lang="en-US" dirty="0">
                    <a:cs typeface="B Nazanin" panose="00000400000000000000" pitchFamily="2" charset="-78"/>
                  </a:rPr>
                  <a:t>Connectivity Measures</a:t>
                </a:r>
              </a:p>
              <a:p>
                <a:pPr lvl="2"/>
                <a:r>
                  <a:rPr lang="en-US" dirty="0">
                    <a:cs typeface="B Nazanin" panose="00000400000000000000" pitchFamily="2" charset="-78"/>
                  </a:rPr>
                  <a:t>Regression Methods</a:t>
                </a:r>
              </a:p>
              <a:p>
                <a:pPr lvl="3"/>
                <a:r>
                  <a:rPr lang="en-US" dirty="0">
                    <a:cs typeface="B Nazanin" panose="00000400000000000000" pitchFamily="2" charset="-78"/>
                  </a:rPr>
                  <a:t>Pearson Correlation</a:t>
                </a:r>
              </a:p>
              <a:p>
                <a:pPr marL="1371600" lvl="3" indent="0">
                  <a:buNone/>
                </a:pPr>
                <a:r>
                  <a:rPr lang="en-US" dirty="0">
                    <a:cs typeface="B Nazanin" panose="00000400000000000000" pitchFamily="2" charset="-78"/>
                  </a:rPr>
                  <a:t>	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cs typeface="B Nazanin" panose="00000400000000000000" pitchFamily="2" charset="-78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  <a:cs typeface="B Nazanin" panose="00000400000000000000" pitchFamily="2" charset="-78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max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𝜏</m:t>
                            </m:r>
                          </m:lim>
                        </m:limLow>
                      </m:fName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𝑐𝑜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𝑣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𝑥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𝑡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𝑦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𝜏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)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𝑣𝑎𝑟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𝑥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cs typeface="B Nazanin" panose="00000400000000000000" pitchFamily="2" charset="-78"/>
                                      </a:rPr>
                                      <m:t>𝑡</m:t>
                                    </m:r>
                                  </m:e>
                                </m:d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𝑣𝑎𝑟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𝑦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𝑡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B Nazanin" panose="00000400000000000000" pitchFamily="2" charset="-78"/>
                                  </a:rPr>
                                  <m:t>𝜏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B Nazanin" panose="00000400000000000000" pitchFamily="2" charset="-78"/>
                              </a:rPr>
                              <m:t>)</m:t>
                            </m:r>
                          </m:den>
                        </m:f>
                      </m:e>
                    </m:func>
                  </m:oMath>
                </a14:m>
                <a:endParaRPr lang="en-US" dirty="0">
                  <a:cs typeface="B Nazanin" panose="00000400000000000000" pitchFamily="2" charset="-78"/>
                </a:endParaRPr>
              </a:p>
              <a:p>
                <a:pPr lvl="3"/>
                <a:r>
                  <a:rPr lang="en-US" dirty="0"/>
                  <a:t>The Magnitude-Squared Coherence Function</a:t>
                </a:r>
              </a:p>
              <a:p>
                <a:pPr marL="1371600" lvl="3" indent="0">
                  <a:buNone/>
                </a:pPr>
                <a:r>
                  <a:rPr lang="en-US" b="0" dirty="0"/>
                  <a:t>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𝑥𝑦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𝑆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𝑥𝑦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𝑥𝑥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𝑦𝑦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b="0" dirty="0"/>
              </a:p>
              <a:p>
                <a:pPr lvl="2"/>
                <a:r>
                  <a:rPr lang="en-US" dirty="0"/>
                  <a:t>Phase Synchronization Methods (Phase Lock Values or PLV)</a:t>
                </a:r>
              </a:p>
              <a:p>
                <a:pPr lvl="3"/>
                <a:r>
                  <a:rPr lang="en-US" dirty="0">
                    <a:cs typeface="B Nazanin" panose="00000400000000000000" pitchFamily="2" charset="-78"/>
                  </a:rPr>
                  <a:t>Using Hilbert Transform:</a:t>
                </a:r>
              </a:p>
              <a:p>
                <a:pPr marL="1828800" lvl="4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𝑍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𝑡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𝑥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𝑡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𝑖𝐻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𝑥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𝑡</m:t>
                              </m:r>
                            </m:e>
                          </m:d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=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𝐴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𝑥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𝐻</m:t>
                          </m:r>
                        </m:sup>
                      </m:sSubSup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𝑡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.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𝑖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𝑥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𝐻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𝑡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B Nazanin" panose="00000400000000000000" pitchFamily="2" charset="-78"/>
                </a:endParaRPr>
              </a:p>
              <a:p>
                <a:pPr lvl="3"/>
                <a:r>
                  <a:rPr lang="en-US" dirty="0">
                    <a:cs typeface="B Nazanin" panose="00000400000000000000" pitchFamily="2" charset="-78"/>
                  </a:rPr>
                  <a:t>Using Wavelet Transform:</a:t>
                </a:r>
              </a:p>
              <a:p>
                <a:pPr marL="1828800" lvl="4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𝑊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𝑥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𝑡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=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𝜓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𝑥</m:t>
                          </m:r>
                        </m:e>
                      </m:d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𝑡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=∫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𝑥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𝑡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𝑑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𝑡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′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=</m:t>
                      </m:r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sSub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𝐴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𝑥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𝑊</m:t>
                          </m:r>
                        </m:sup>
                      </m:sSubSup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𝑡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.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𝑖</m:t>
                          </m:r>
                          <m:sSubSup>
                            <m:sSub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𝑥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𝑊</m:t>
                              </m:r>
                            </m:sup>
                          </m:sSubSup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(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𝑡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)</m:t>
                          </m:r>
                        </m:sup>
                      </m:sSup>
                    </m:oMath>
                  </m:oMathPara>
                </a14:m>
                <a:endParaRPr lang="en-US" dirty="0">
                  <a:cs typeface="B Nazanin" panose="00000400000000000000" pitchFamily="2" charset="-78"/>
                </a:endParaRPr>
              </a:p>
              <a:p>
                <a:pPr lvl="3"/>
                <a:r>
                  <a:rPr lang="en-US" dirty="0">
                    <a:cs typeface="B Nazanin" panose="00000400000000000000" pitchFamily="2" charset="-78"/>
                  </a:rPr>
                  <a:t>Getting Mod.</a:t>
                </a:r>
              </a:p>
              <a:p>
                <a:pPr marL="1828800" lvl="4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𝜙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=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𝑥</m:t>
                              </m:r>
                            </m:sub>
                          </m:sSub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𝜙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  <a:cs typeface="B Nazanin" panose="00000400000000000000" pitchFamily="2" charset="-78"/>
                                </a:rPr>
                                <m:t>𝑦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 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𝑚𝑜𝑑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 2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𝜋</m:t>
                      </m:r>
                    </m:oMath>
                  </m:oMathPara>
                </a14:m>
                <a:endParaRPr lang="en-US" dirty="0">
                  <a:cs typeface="B Nazanin" panose="00000400000000000000" pitchFamily="2" charset="-78"/>
                </a:endParaRPr>
              </a:p>
              <a:p>
                <a:pPr lvl="3"/>
                <a:r>
                  <a:rPr lang="en-US" dirty="0">
                    <a:cs typeface="B Nazanin" panose="00000400000000000000" pitchFamily="2" charset="-78"/>
                  </a:rPr>
                  <a:t>Shannon Entropy </a:t>
                </a:r>
              </a:p>
              <a:p>
                <a:pPr marL="1828800" lvl="4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𝜌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=−∑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𝑝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𝜙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)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𝑙𝑜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𝑔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𝑝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(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𝜙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)</m:t>
                      </m:r>
                    </m:oMath>
                  </m:oMathPara>
                </a14:m>
                <a:endParaRPr lang="en-US" dirty="0">
                  <a:cs typeface="B Nazanin" panose="00000400000000000000" pitchFamily="2" charset="-78"/>
                </a:endParaRPr>
              </a:p>
              <a:p>
                <a:pPr lvl="3"/>
                <a:r>
                  <a:rPr lang="en-US" dirty="0">
                    <a:cs typeface="B Nazanin" panose="00000400000000000000" pitchFamily="2" charset="-78"/>
                  </a:rPr>
                  <a:t>Mean Phase Coherence </a:t>
                </a:r>
              </a:p>
              <a:p>
                <a:pPr marL="1828800" lvl="4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R</m:t>
                      </m:r>
                      <m:r>
                        <a:rPr lang="en-US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|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𝐸</m:t>
                      </m:r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[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B Nazanin" panose="00000400000000000000" pitchFamily="2" charset="-78"/>
                            </a:rPr>
                            <m:t>𝜙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  <a:cs typeface="B Nazanin" panose="00000400000000000000" pitchFamily="2" charset="-78"/>
                        </a:rPr>
                        <m:t>]|</m:t>
                      </m:r>
                    </m:oMath>
                  </m:oMathPara>
                </a14:m>
                <a:endParaRPr lang="en-US" dirty="0">
                  <a:cs typeface="B Nazanin" panose="00000400000000000000" pitchFamily="2" charset="-78"/>
                </a:endParaRPr>
              </a:p>
              <a:p>
                <a:pPr marL="1371600" lvl="3" indent="0">
                  <a:buNone/>
                </a:pPr>
                <a:endParaRPr lang="en-US" dirty="0"/>
              </a:p>
              <a:p>
                <a:pPr lvl="3"/>
                <a:endParaRPr lang="en-US" dirty="0">
                  <a:cs typeface="B Nazanin" panose="00000400000000000000" pitchFamily="2" charset="-78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D27E65C-C425-464F-9645-A4B6FBB68BA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96" t="-2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63256C4F-9508-4A05-99B2-74552DC9D5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870FE-DA8E-424E-9665-3070B43B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9125" y="6294642"/>
            <a:ext cx="2743200" cy="365125"/>
          </a:xfrm>
        </p:spPr>
        <p:txBody>
          <a:bodyPr/>
          <a:lstStyle/>
          <a:p>
            <a:fld id="{20180640-C14E-45D9-9DB0-B0DE124257E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168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5CE44-AA4D-BC1D-F7BF-C2CEBBF2B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0B8F2-2C85-A496-C6E2-D0A7C623D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Correlation between channels</a:t>
            </a:r>
          </a:p>
          <a:p>
            <a:r>
              <a:rPr lang="en-US" dirty="0"/>
              <a:t>Features:</a:t>
            </a:r>
          </a:p>
          <a:p>
            <a:pPr lvl="1"/>
            <a:r>
              <a:rPr lang="en-US" dirty="0"/>
              <a:t>Weights </a:t>
            </a:r>
          </a:p>
          <a:p>
            <a:pPr lvl="1"/>
            <a:r>
              <a:rPr lang="en-US" dirty="0"/>
              <a:t>Graph Frequencies (Eigen Values of Laplacian)</a:t>
            </a:r>
          </a:p>
          <a:p>
            <a:r>
              <a:rPr lang="en-US" dirty="0"/>
              <a:t>465 features </a:t>
            </a:r>
          </a:p>
          <a:p>
            <a:pPr lvl="1"/>
            <a:r>
              <a:rPr lang="en-US" dirty="0"/>
              <a:t>Chose 10 using </a:t>
            </a:r>
            <a:r>
              <a:rPr lang="en-US" dirty="0" err="1"/>
              <a:t>mRMR</a:t>
            </a:r>
            <a:endParaRPr lang="en-US" dirty="0"/>
          </a:p>
          <a:p>
            <a:r>
              <a:rPr lang="en-US" dirty="0"/>
              <a:t>Classifier:</a:t>
            </a:r>
          </a:p>
          <a:p>
            <a:pPr lvl="1"/>
            <a:r>
              <a:rPr lang="en-US" dirty="0"/>
              <a:t>AdaBoost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0718B-57D4-0C54-23DE-B0E6CB6FC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80640-C14E-45D9-9DB0-B0DE124257E1}" type="slidenum">
              <a:rPr lang="en-US" smtClean="0"/>
              <a:t>8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43D2B1-7BA4-211F-3C30-4007D0FE6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476" y="1690688"/>
            <a:ext cx="5334000" cy="400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AB4C700-7C2C-BD06-45FE-697FBE7FE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8856" y="2253380"/>
            <a:ext cx="7574967" cy="43965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870A7A8-9E53-BFE4-E3BF-31265ECDF2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7674" y="1385272"/>
            <a:ext cx="5107603" cy="5107603"/>
          </a:xfrm>
          <a:prstGeom prst="rect">
            <a:avLst/>
          </a:prstGeom>
        </p:spPr>
      </p:pic>
      <p:pic>
        <p:nvPicPr>
          <p:cNvPr id="5" name="Picture 4" descr="Shape&#10;&#10;Description automatically generated with low confidence">
            <a:extLst>
              <a:ext uri="{FF2B5EF4-FFF2-40B4-BE49-F238E27FC236}">
                <a16:creationId xmlns:a16="http://schemas.microsoft.com/office/drawing/2014/main" id="{8D98319B-2861-3DE6-824A-22484BDC640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499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EA843-03C7-49E8-A113-1C12B2ABE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556"/>
            <a:ext cx="10515600" cy="575397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Learning Graphs From A Smooth Signal [4]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7E65C-C425-464F-9645-A4B6FBB68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B Nazanin" panose="00000400000000000000" pitchFamily="2" charset="-78"/>
              </a:rPr>
              <a:t>Not Using the smoothness and time series properties</a:t>
            </a:r>
          </a:p>
          <a:p>
            <a:r>
              <a:rPr lang="en-US" dirty="0">
                <a:cs typeface="B Nazanin" panose="00000400000000000000" pitchFamily="2" charset="-78"/>
              </a:rPr>
              <a:t>Learning the Laplacian as a whole </a:t>
            </a:r>
          </a:p>
          <a:p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10" name="Picture 9" descr="Shape&#10;&#10;Description automatically generated with low confidence">
            <a:extLst>
              <a:ext uri="{FF2B5EF4-FFF2-40B4-BE49-F238E27FC236}">
                <a16:creationId xmlns:a16="http://schemas.microsoft.com/office/drawing/2014/main" id="{63256C4F-9508-4A05-99B2-74552DC9D5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09" y="160705"/>
            <a:ext cx="1500680" cy="150068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870FE-DA8E-424E-9665-3070B43B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39125" y="6294642"/>
            <a:ext cx="2743200" cy="365125"/>
          </a:xfrm>
        </p:spPr>
        <p:txBody>
          <a:bodyPr/>
          <a:lstStyle/>
          <a:p>
            <a:fld id="{20180640-C14E-45D9-9DB0-B0DE124257E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282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3460</TotalTime>
  <Words>1089</Words>
  <Application>Microsoft Office PowerPoint</Application>
  <PresentationFormat>Widescreen</PresentationFormat>
  <Paragraphs>199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(Body)</vt:lpstr>
      <vt:lpstr>Calibri Light</vt:lpstr>
      <vt:lpstr>Cambria Math</vt:lpstr>
      <vt:lpstr>Lora</vt:lpstr>
      <vt:lpstr>Office Theme</vt:lpstr>
      <vt:lpstr>Hello!</vt:lpstr>
      <vt:lpstr>PowerPoint Presentation</vt:lpstr>
      <vt:lpstr>What I Want To Do? [4]</vt:lpstr>
      <vt:lpstr>Data Set</vt:lpstr>
      <vt:lpstr>But What is a Graph Signal?</vt:lpstr>
      <vt:lpstr>There Are Three Approaches </vt:lpstr>
      <vt:lpstr>Graph Learning Approach I [3]</vt:lpstr>
      <vt:lpstr>Results</vt:lpstr>
      <vt:lpstr>Learning Graphs From A Smooth Signal [4]</vt:lpstr>
      <vt:lpstr>Smoothness On a Graph Definition [4]</vt:lpstr>
      <vt:lpstr>Pairwise Distance Matrix [4]</vt:lpstr>
      <vt:lpstr>Other Constraint [4]</vt:lpstr>
      <vt:lpstr>Building the Pairwise Distance Matrix(Z) [1]</vt:lpstr>
      <vt:lpstr>Order Of The AR [1]</vt:lpstr>
      <vt:lpstr>Results (Distance Of Times Series For Z)</vt:lpstr>
      <vt:lpstr>Results</vt:lpstr>
      <vt:lpstr>Results (AR Model For Z)</vt:lpstr>
      <vt:lpstr>Results</vt:lpstr>
      <vt:lpstr>Morphological Approach [2]</vt:lpstr>
      <vt:lpstr>Definition</vt:lpstr>
      <vt:lpstr>Results</vt:lpstr>
      <vt:lpstr>LSTM Autoencoder</vt:lpstr>
      <vt:lpstr>LSTM Autoencoder</vt:lpstr>
      <vt:lpstr>Graph Neural Network(GNN) [14][15][16]</vt:lpstr>
      <vt:lpstr>References 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به نام خدا</dc:title>
  <dc:creator>Arshak Rezvani</dc:creator>
  <cp:lastModifiedBy>Arshak Rezvani</cp:lastModifiedBy>
  <cp:revision>33</cp:revision>
  <dcterms:created xsi:type="dcterms:W3CDTF">2022-02-01T17:51:10Z</dcterms:created>
  <dcterms:modified xsi:type="dcterms:W3CDTF">2023-04-10T12:10:42Z</dcterms:modified>
</cp:coreProperties>
</file>

<file path=docProps/thumbnail.jpeg>
</file>